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27" r:id="rId2"/>
    <p:sldId id="330" r:id="rId3"/>
    <p:sldId id="329" r:id="rId4"/>
    <p:sldId id="332" r:id="rId5"/>
    <p:sldId id="331" r:id="rId6"/>
    <p:sldId id="326" r:id="rId7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50C"/>
    <a:srgbClr val="EE7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18" autoAdjust="0"/>
    <p:restoredTop sz="94660"/>
  </p:normalViewPr>
  <p:slideViewPr>
    <p:cSldViewPr snapToGrid="0">
      <p:cViewPr>
        <p:scale>
          <a:sx n="100" d="100"/>
          <a:sy n="100" d="100"/>
        </p:scale>
        <p:origin x="-756" y="-4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58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9EAEB-DC81-40CC-A110-CAEF5B50F3E7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5075"/>
            <a:ext cx="5929313" cy="3335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55803"/>
            <a:ext cx="5408930" cy="3891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386364"/>
            <a:ext cx="2929837" cy="495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805FB-4EAA-4890-9BD7-F0A9BDDA0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57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EBA8-A87B-4BFE-B7E0-B002A28008E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9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405063" y="1000125"/>
            <a:ext cx="4795837" cy="2698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BE972-6DC2-4C7A-85FC-A7A8DBD90E8B}" type="slidenum">
              <a:rPr lang="ru-RU" smtClean="0"/>
              <a:t>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ED3692A-4F77-4232-BB64-DFAFF76052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8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5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8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8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71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62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3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38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2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7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6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9EF66-C692-4938-87B2-7C8473EB4EAE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3A45A-827F-4BE8-894C-D7301F271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BRS1\Downloads\DJI_00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20005" r="1300" b="5436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4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67300" y="4718957"/>
            <a:ext cx="7124700" cy="2139043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sz="3600" b="1" dirty="0" smtClean="0">
                <a:solidFill>
                  <a:srgbClr val="984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ПРОМЫШЛЕННЫЙ ПАРК  </a:t>
            </a:r>
            <a:endParaRPr lang="en-US" sz="3600" b="1" dirty="0" smtClean="0">
              <a:solidFill>
                <a:srgbClr val="9845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600" b="1" dirty="0" smtClean="0">
                <a:solidFill>
                  <a:srgbClr val="9845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«НОРМА»</a:t>
            </a:r>
            <a:endParaRPr lang="ru-RU" sz="3600" b="1" dirty="0">
              <a:solidFill>
                <a:srgbClr val="9845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87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914" y="1482221"/>
            <a:ext cx="107995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Промышленный парк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«Норма»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Балтасинского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мунципального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(далее – Парк), является территориально обособленным комплексом на участке, находящемся 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собственности резидентов,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имеющем общую границу, в пределах которого созданы благоприятные условия для ведения предпринимательской деятельности.</a:t>
            </a:r>
          </a:p>
          <a:p>
            <a:pPr>
              <a:defRPr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42925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Цель Парка: 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Развитие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Балтасинского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муниципального района,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Татарстан, обрабатывающих отраслей экономики, производства новых видов продукции, внедрения наиболее прогрессивных технологий и производств.</a:t>
            </a:r>
          </a:p>
          <a:p>
            <a:pPr>
              <a:defRPr/>
            </a:pP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542925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Задачи Парка: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Создание развитой инфраструктуры для развития и создания производств;</a:t>
            </a:r>
          </a:p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Ускорения социально-экономического развития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путем:</a:t>
            </a:r>
          </a:p>
          <a:p>
            <a:pPr>
              <a:tabLst>
                <a:tab pos="446088" algn="l"/>
                <a:tab pos="538163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- привлечения внутренних и иностранных инвестиций;</a:t>
            </a:r>
          </a:p>
          <a:p>
            <a:pPr>
              <a:tabLst>
                <a:tab pos="446088" algn="l"/>
                <a:tab pos="538163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- внедрения современных и инновационных технологий;</a:t>
            </a:r>
          </a:p>
          <a:p>
            <a:pPr>
              <a:tabLst>
                <a:tab pos="446088" algn="l"/>
                <a:tab pos="538163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- развития сектора малых и средних предприятий;</a:t>
            </a:r>
          </a:p>
          <a:p>
            <a:pPr>
              <a:tabLst>
                <a:tab pos="446088" algn="l"/>
                <a:tab pos="538163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- применения современных методов управления;</a:t>
            </a:r>
          </a:p>
          <a:p>
            <a:pPr>
              <a:tabLst>
                <a:tab pos="446088" algn="l"/>
                <a:tab pos="538163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- более эффективного использования публичной собственности; </a:t>
            </a:r>
          </a:p>
          <a:p>
            <a:pPr>
              <a:tabLst>
                <a:tab pos="446088" algn="l"/>
                <a:tab pos="538163" algn="l"/>
              </a:tabLst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- создания рабочих мест и т.д.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44427" y="66579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ПАРКЕ</a:t>
            </a:r>
            <a:endParaRPr lang="ru-RU" alt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7"/>
          <p:cNvSpPr txBox="1">
            <a:spLocks/>
          </p:cNvSpPr>
          <p:nvPr/>
        </p:nvSpPr>
        <p:spPr>
          <a:xfrm>
            <a:off x="7021484" y="1420171"/>
            <a:ext cx="4833966" cy="39222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909319" indent="0">
              <a:lnSpc>
                <a:spcPct val="100000"/>
              </a:lnSpc>
              <a:spcBef>
                <a:spcPts val="105"/>
              </a:spcBef>
              <a:buNone/>
              <a:tabLst>
                <a:tab pos="1685289" algn="l"/>
              </a:tabLst>
            </a:pPr>
            <a:r>
              <a:rPr lang="ru-RU" sz="2000" dirty="0" smtClean="0">
                <a:latin typeface="Wingdings 3"/>
                <a:cs typeface="Wingdings 3"/>
              </a:rPr>
              <a:t>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-250" dirty="0" smtClean="0"/>
              <a:t>В </a:t>
            </a:r>
            <a:r>
              <a:rPr lang="ru-RU" sz="2000" spc="-170" dirty="0" smtClean="0"/>
              <a:t>настоящее </a:t>
            </a:r>
            <a:r>
              <a:rPr lang="ru-RU" sz="2000" spc="-145" dirty="0" smtClean="0"/>
              <a:t>время </a:t>
            </a:r>
            <a:r>
              <a:rPr lang="ru-RU" sz="2000" spc="-120" dirty="0" smtClean="0"/>
              <a:t>подписаны  </a:t>
            </a:r>
            <a:r>
              <a:rPr lang="ru-RU" sz="2000" spc="-140" dirty="0" smtClean="0"/>
              <a:t>соглашения </a:t>
            </a:r>
            <a:r>
              <a:rPr lang="ru-RU" sz="2000" spc="-145" dirty="0" smtClean="0"/>
              <a:t>между </a:t>
            </a:r>
            <a:r>
              <a:rPr lang="ru-RU" sz="2000" spc="-150" dirty="0" smtClean="0"/>
              <a:t>Управляющей компанией, которая сама является резидентом , </a:t>
            </a:r>
            <a:r>
              <a:rPr lang="ru-RU" sz="2000" spc="-55" dirty="0" smtClean="0"/>
              <a:t>и </a:t>
            </a:r>
            <a:r>
              <a:rPr lang="ru-RU" sz="2000" spc="-110" smtClean="0"/>
              <a:t>3 </a:t>
            </a:r>
            <a:r>
              <a:rPr lang="ru-RU" sz="2000" spc="-130" smtClean="0"/>
              <a:t>резидентами</a:t>
            </a:r>
            <a:r>
              <a:rPr lang="ru-RU" sz="2000" spc="-130" dirty="0" smtClean="0"/>
              <a:t>.  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ru-RU" sz="1800" dirty="0" smtClean="0">
              <a:latin typeface="Times New Roman"/>
              <a:cs typeface="Times New Roman"/>
            </a:endParaRPr>
          </a:p>
          <a:p>
            <a:pPr marL="12065" marR="18415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2000" dirty="0" smtClean="0">
                <a:latin typeface="Wingdings 3"/>
                <a:cs typeface="Wingdings 3"/>
              </a:rPr>
              <a:t>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-160" dirty="0" smtClean="0"/>
              <a:t>Площадь </a:t>
            </a:r>
            <a:r>
              <a:rPr lang="ru-RU" sz="2000" spc="-125" dirty="0" smtClean="0"/>
              <a:t>участков, занимаемых  </a:t>
            </a:r>
            <a:r>
              <a:rPr lang="ru-RU" sz="2000" spc="-100" dirty="0" smtClean="0"/>
              <a:t>указанными </a:t>
            </a:r>
            <a:r>
              <a:rPr lang="ru-RU" sz="2000" spc="-130" dirty="0" smtClean="0"/>
              <a:t>резидентами </a:t>
            </a:r>
            <a:r>
              <a:rPr lang="ru-RU" sz="2000" spc="-160" dirty="0" smtClean="0"/>
              <a:t>составляет  </a:t>
            </a:r>
            <a:r>
              <a:rPr lang="ru-RU" sz="2000" spc="-200" dirty="0" smtClean="0"/>
              <a:t> </a:t>
            </a:r>
            <a:r>
              <a:rPr lang="ru-RU" sz="2000" spc="-200" dirty="0" smtClean="0"/>
              <a:t>2,9  га </a:t>
            </a:r>
            <a:r>
              <a:rPr lang="ru-RU" sz="2000" spc="-125" dirty="0" smtClean="0"/>
              <a:t> </a:t>
            </a:r>
            <a:r>
              <a:rPr lang="ru-RU" sz="2000" spc="-125" dirty="0" smtClean="0"/>
              <a:t>территории, предназначенной </a:t>
            </a:r>
            <a:r>
              <a:rPr lang="ru-RU" sz="2000" spc="-105" dirty="0" smtClean="0"/>
              <a:t>для  </a:t>
            </a:r>
            <a:r>
              <a:rPr lang="ru-RU" sz="2000" spc="-145" dirty="0" smtClean="0"/>
              <a:t>размещения</a:t>
            </a:r>
            <a:r>
              <a:rPr lang="ru-RU" sz="2000" spc="-10" dirty="0" smtClean="0"/>
              <a:t> </a:t>
            </a:r>
            <a:r>
              <a:rPr lang="ru-RU" sz="2000" spc="-140" dirty="0" smtClean="0"/>
              <a:t>резидентов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lang="en-US" sz="1800" dirty="0" smtClean="0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40"/>
              </a:spcBef>
              <a:buNone/>
            </a:pPr>
            <a:endParaRPr lang="ru-RU" sz="1800" dirty="0" smtClean="0">
              <a:latin typeface="Times New Roman"/>
              <a:cs typeface="Times New Roman"/>
            </a:endParaRPr>
          </a:p>
          <a:p>
            <a:pPr marL="12065" marR="5080" indent="0">
              <a:lnSpc>
                <a:spcPct val="100000"/>
              </a:lnSpc>
              <a:spcBef>
                <a:spcPts val="5"/>
              </a:spcBef>
              <a:buNone/>
            </a:pPr>
            <a:r>
              <a:rPr lang="ru-RU" sz="2000" dirty="0" smtClean="0">
                <a:latin typeface="Wingdings 3"/>
                <a:cs typeface="Wingdings 3"/>
              </a:rPr>
              <a:t></a:t>
            </a:r>
            <a:r>
              <a:rPr lang="ru-RU" sz="2000" dirty="0" smtClean="0">
                <a:latin typeface="Times New Roman"/>
                <a:cs typeface="Times New Roman"/>
              </a:rPr>
              <a:t> </a:t>
            </a:r>
            <a:r>
              <a:rPr lang="ru-RU" sz="2000" spc="-250" dirty="0" smtClean="0"/>
              <a:t>В </a:t>
            </a:r>
            <a:r>
              <a:rPr lang="ru-RU" sz="2000" spc="-150" dirty="0" smtClean="0"/>
              <a:t>качестве </a:t>
            </a:r>
            <a:r>
              <a:rPr lang="ru-RU" sz="2000" spc="-120" dirty="0" smtClean="0"/>
              <a:t>потенциальных </a:t>
            </a:r>
            <a:r>
              <a:rPr lang="ru-RU" sz="2000" spc="-135" dirty="0" smtClean="0"/>
              <a:t>резидентов </a:t>
            </a:r>
            <a:r>
              <a:rPr lang="ru-RU" sz="2000" spc="-150" dirty="0" smtClean="0"/>
              <a:t>рассматриваются  </a:t>
            </a:r>
            <a:r>
              <a:rPr lang="ru-RU" sz="2000" spc="-110" dirty="0" smtClean="0"/>
              <a:t>предприятия, </a:t>
            </a:r>
            <a:r>
              <a:rPr lang="ru-RU" sz="2000" spc="-145" dirty="0" smtClean="0"/>
              <a:t>представляющие </a:t>
            </a:r>
            <a:r>
              <a:rPr lang="ru-RU" sz="2000" spc="-155" dirty="0" smtClean="0"/>
              <a:t>сектор  </a:t>
            </a:r>
            <a:r>
              <a:rPr lang="ru-RU" sz="2000" spc="-150" dirty="0" smtClean="0"/>
              <a:t>промышленного производства</a:t>
            </a:r>
            <a:endParaRPr lang="ru-RU" spc="-100" dirty="0"/>
          </a:p>
        </p:txBody>
      </p:sp>
      <p:sp>
        <p:nvSpPr>
          <p:cNvPr id="8" name="object 4"/>
          <p:cNvSpPr/>
          <p:nvPr/>
        </p:nvSpPr>
        <p:spPr>
          <a:xfrm>
            <a:off x="846429" y="1449379"/>
            <a:ext cx="5936248" cy="1008380"/>
          </a:xfrm>
          <a:custGeom>
            <a:avLst/>
            <a:gdLst/>
            <a:ahLst/>
            <a:cxnLst/>
            <a:rect l="l" t="t" r="r" b="b"/>
            <a:pathLst>
              <a:path w="5751195" h="1008380">
                <a:moveTo>
                  <a:pt x="5750915" y="0"/>
                </a:moveTo>
                <a:lnTo>
                  <a:pt x="592048" y="0"/>
                </a:lnTo>
                <a:lnTo>
                  <a:pt x="0" y="504189"/>
                </a:lnTo>
                <a:lnTo>
                  <a:pt x="592048" y="1008380"/>
                </a:lnTo>
                <a:lnTo>
                  <a:pt x="5750915" y="1008380"/>
                </a:lnTo>
                <a:lnTo>
                  <a:pt x="57509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7"/>
          <p:cNvSpPr/>
          <p:nvPr/>
        </p:nvSpPr>
        <p:spPr>
          <a:xfrm>
            <a:off x="846429" y="2758748"/>
            <a:ext cx="5936248" cy="1008380"/>
          </a:xfrm>
          <a:custGeom>
            <a:avLst/>
            <a:gdLst/>
            <a:ahLst/>
            <a:cxnLst/>
            <a:rect l="l" t="t" r="r" b="b"/>
            <a:pathLst>
              <a:path w="5751195" h="1008379">
                <a:moveTo>
                  <a:pt x="5750915" y="0"/>
                </a:moveTo>
                <a:lnTo>
                  <a:pt x="592048" y="0"/>
                </a:lnTo>
                <a:lnTo>
                  <a:pt x="0" y="504063"/>
                </a:lnTo>
                <a:lnTo>
                  <a:pt x="592048" y="1008252"/>
                </a:lnTo>
                <a:lnTo>
                  <a:pt x="5750915" y="1008252"/>
                </a:lnTo>
                <a:lnTo>
                  <a:pt x="57509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846429" y="4067992"/>
            <a:ext cx="5936248" cy="1008380"/>
          </a:xfrm>
          <a:custGeom>
            <a:avLst/>
            <a:gdLst/>
            <a:ahLst/>
            <a:cxnLst/>
            <a:rect l="l" t="t" r="r" b="b"/>
            <a:pathLst>
              <a:path w="5751195" h="1008379">
                <a:moveTo>
                  <a:pt x="5750915" y="0"/>
                </a:moveTo>
                <a:lnTo>
                  <a:pt x="592048" y="0"/>
                </a:lnTo>
                <a:lnTo>
                  <a:pt x="0" y="504190"/>
                </a:lnTo>
                <a:lnTo>
                  <a:pt x="592048" y="1008253"/>
                </a:lnTo>
                <a:lnTo>
                  <a:pt x="5750915" y="1008253"/>
                </a:lnTo>
                <a:lnTo>
                  <a:pt x="57509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846429" y="5377260"/>
            <a:ext cx="5936247" cy="1008380"/>
          </a:xfrm>
          <a:custGeom>
            <a:avLst/>
            <a:gdLst/>
            <a:ahLst/>
            <a:cxnLst/>
            <a:rect l="l" t="t" r="r" b="b"/>
            <a:pathLst>
              <a:path w="5751195" h="1008379">
                <a:moveTo>
                  <a:pt x="5750915" y="0"/>
                </a:moveTo>
                <a:lnTo>
                  <a:pt x="592048" y="0"/>
                </a:lnTo>
                <a:lnTo>
                  <a:pt x="0" y="504151"/>
                </a:lnTo>
                <a:lnTo>
                  <a:pt x="592048" y="1008303"/>
                </a:lnTo>
                <a:lnTo>
                  <a:pt x="5750915" y="1008303"/>
                </a:lnTo>
                <a:lnTo>
                  <a:pt x="575091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1498800" y="2724265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Arial"/>
                <a:cs typeface="Arial"/>
              </a:rPr>
              <a:t>ИП </a:t>
            </a:r>
            <a:r>
              <a:rPr lang="ru-RU" sz="2800" dirty="0" err="1">
                <a:solidFill>
                  <a:srgbClr val="FFFFFF"/>
                </a:solidFill>
                <a:latin typeface="Arial"/>
                <a:cs typeface="Arial"/>
              </a:rPr>
              <a:t>Музипов</a:t>
            </a:r>
            <a:r>
              <a:rPr lang="ru-RU" sz="2800" dirty="0">
                <a:solidFill>
                  <a:srgbClr val="FFFFFF"/>
                </a:solidFill>
                <a:latin typeface="Arial"/>
                <a:cs typeface="Arial"/>
              </a:rPr>
              <a:t> В.Я</a:t>
            </a:r>
          </a:p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FFFFFF"/>
                </a:solidFill>
                <a:latin typeface="Arial"/>
                <a:cs typeface="Arial"/>
              </a:rPr>
              <a:t>Производство изделий из бетона для использования в строительстве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8800" y="403350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Arial"/>
                <a:cs typeface="Arial"/>
              </a:rPr>
              <a:t>ООО «СПЕЦ ТЕХ АРЕНДА»</a:t>
            </a:r>
          </a:p>
          <a:p>
            <a:pPr marL="298450" indent="-285750">
              <a:lnSpc>
                <a:spcPct val="100000"/>
              </a:lnSpc>
              <a:buFont typeface="Wingdings 3"/>
              <a:buChar char=""/>
            </a:pPr>
            <a:r>
              <a:rPr lang="ru-RU" i="1" dirty="0" smtClean="0">
                <a:solidFill>
                  <a:srgbClr val="FFFFFF"/>
                </a:solidFill>
                <a:latin typeface="Arial"/>
                <a:cs typeface="Arial"/>
              </a:rPr>
              <a:t>Аренда </a:t>
            </a:r>
            <a:r>
              <a:rPr lang="ru-RU" i="1" dirty="0">
                <a:solidFill>
                  <a:srgbClr val="FFFFFF"/>
                </a:solidFill>
                <a:latin typeface="Arial"/>
                <a:cs typeface="Arial"/>
              </a:rPr>
              <a:t>и </a:t>
            </a:r>
            <a:r>
              <a:rPr lang="ru-RU" i="1" dirty="0" smtClean="0">
                <a:solidFill>
                  <a:srgbClr val="FFFFFF"/>
                </a:solidFill>
                <a:latin typeface="Arial"/>
                <a:cs typeface="Arial"/>
              </a:rPr>
              <a:t>ремонт </a:t>
            </a:r>
            <a:r>
              <a:rPr lang="ru-RU" i="1" dirty="0">
                <a:solidFill>
                  <a:srgbClr val="FFFFFF"/>
                </a:solidFill>
                <a:latin typeface="Arial"/>
                <a:cs typeface="Arial"/>
              </a:rPr>
              <a:t>автомобильного </a:t>
            </a:r>
            <a:endParaRPr lang="ru-RU" i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i="1" dirty="0" smtClean="0">
                <a:solidFill>
                  <a:srgbClr val="FFFFFF"/>
                </a:solidFill>
                <a:latin typeface="Arial"/>
                <a:cs typeface="Arial"/>
              </a:rPr>
              <a:t>транспорта </a:t>
            </a:r>
            <a:r>
              <a:rPr lang="ru-RU" i="1" dirty="0">
                <a:solidFill>
                  <a:srgbClr val="FFFFFF"/>
                </a:solidFill>
                <a:latin typeface="Arial"/>
                <a:cs typeface="Arial"/>
              </a:rPr>
              <a:t>и оборудования</a:t>
            </a: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8800" y="5339393"/>
            <a:ext cx="52838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800" dirty="0">
                <a:solidFill>
                  <a:srgbClr val="FFFFFF"/>
                </a:solidFill>
                <a:latin typeface="Arial"/>
                <a:cs typeface="Arial"/>
              </a:rPr>
              <a:t>ИП </a:t>
            </a:r>
            <a:r>
              <a:rPr lang="ru-RU" sz="2800" dirty="0" err="1">
                <a:solidFill>
                  <a:srgbClr val="FFFFFF"/>
                </a:solidFill>
                <a:latin typeface="Arial"/>
                <a:cs typeface="Arial"/>
              </a:rPr>
              <a:t>Галиев</a:t>
            </a:r>
            <a:r>
              <a:rPr lang="ru-RU" sz="2800" dirty="0">
                <a:solidFill>
                  <a:srgbClr val="FFFFFF"/>
                </a:solidFill>
                <a:latin typeface="Arial"/>
                <a:cs typeface="Arial"/>
              </a:rPr>
              <a:t> Р.Х.</a:t>
            </a:r>
          </a:p>
          <a:p>
            <a:pPr marL="12700">
              <a:lnSpc>
                <a:spcPct val="100000"/>
              </a:lnSpc>
            </a:pPr>
            <a:r>
              <a:rPr lang="ru-RU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lang="ru-RU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FFFFFF"/>
                </a:solidFill>
                <a:latin typeface="Arial"/>
                <a:cs typeface="Arial"/>
              </a:rPr>
              <a:t>Ремонт специальной техники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98800" y="1473392"/>
            <a:ext cx="6096000" cy="9797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lang="ru-RU" sz="2800" dirty="0">
                <a:solidFill>
                  <a:srgbClr val="FFFFFF"/>
                </a:solidFill>
                <a:latin typeface="Arial"/>
                <a:cs typeface="Arial"/>
              </a:rPr>
              <a:t>ООО «</a:t>
            </a:r>
            <a:r>
              <a:rPr lang="ru-RU" sz="2800" dirty="0" err="1">
                <a:solidFill>
                  <a:srgbClr val="FFFFFF"/>
                </a:solidFill>
                <a:latin typeface="Arial"/>
                <a:cs typeface="Arial"/>
              </a:rPr>
              <a:t>Таубетон</a:t>
            </a:r>
            <a:r>
              <a:rPr lang="ru-RU" sz="2800" dirty="0" smtClean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endParaRPr lang="en-US" sz="28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</a:pPr>
            <a:r>
              <a:rPr lang="ru-RU" dirty="0" smtClean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lang="ru-RU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i="1" dirty="0">
                <a:solidFill>
                  <a:srgbClr val="FFFFFF"/>
                </a:solidFill>
                <a:latin typeface="Arial"/>
                <a:cs typeface="Arial"/>
              </a:rPr>
              <a:t>Производство товарного бетона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23" name="TextBox 1"/>
          <p:cNvSpPr txBox="1">
            <a:spLocks noChangeArrowheads="1"/>
          </p:cNvSpPr>
          <p:nvPr/>
        </p:nvSpPr>
        <p:spPr bwMode="auto">
          <a:xfrm>
            <a:off x="944427" y="665791"/>
            <a:ext cx="10169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ПРОМЫШЛЕННОГО ПАРКА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8"/>
          <a:stretch/>
        </p:blipFill>
        <p:spPr>
          <a:xfrm>
            <a:off x="342289" y="4067801"/>
            <a:ext cx="1008292" cy="1008634"/>
          </a:xfrm>
          <a:prstGeom prst="flowChartConnector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" y="2758432"/>
            <a:ext cx="1008293" cy="1008481"/>
          </a:xfrm>
          <a:prstGeom prst="flowChartConnector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89" y="1449164"/>
            <a:ext cx="1008292" cy="1003982"/>
          </a:xfrm>
          <a:prstGeom prst="flowChartConnector">
            <a:avLst/>
          </a:prstGeom>
          <a:ln w="3175">
            <a:solidFill>
              <a:schemeClr val="bg2">
                <a:lumMod val="90000"/>
              </a:schemeClr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71150" y="5412780"/>
            <a:ext cx="1009963" cy="93734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2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44427" y="665791"/>
            <a:ext cx="101696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РАСПОЛОЖЕНИЯ </a:t>
            </a:r>
          </a:p>
          <a:p>
            <a:r>
              <a:rPr lang="ru-RU" alt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ПРОМЫШЛЕННОГО ПАРКА «НОРМА»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6859712" y="2304079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092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Шестиугольник 26"/>
          <p:cNvSpPr/>
          <p:nvPr/>
        </p:nvSpPr>
        <p:spPr>
          <a:xfrm>
            <a:off x="8759610" y="1301750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F661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Шестиугольник 27"/>
          <p:cNvSpPr/>
          <p:nvPr/>
        </p:nvSpPr>
        <p:spPr>
          <a:xfrm>
            <a:off x="3027559" y="2306656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472C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Шестиугольник 28"/>
          <p:cNvSpPr/>
          <p:nvPr/>
        </p:nvSpPr>
        <p:spPr>
          <a:xfrm>
            <a:off x="3027559" y="4417939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6633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Шестиугольник 29"/>
          <p:cNvSpPr/>
          <p:nvPr/>
        </p:nvSpPr>
        <p:spPr>
          <a:xfrm>
            <a:off x="1095304" y="3396676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993366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Шестиугольник 30"/>
          <p:cNvSpPr/>
          <p:nvPr/>
        </p:nvSpPr>
        <p:spPr>
          <a:xfrm>
            <a:off x="4927457" y="3369331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99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Шестиугольник 31"/>
          <p:cNvSpPr/>
          <p:nvPr/>
        </p:nvSpPr>
        <p:spPr>
          <a:xfrm>
            <a:off x="6852429" y="4417939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44A3C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Шестиугольник 32"/>
          <p:cNvSpPr/>
          <p:nvPr/>
        </p:nvSpPr>
        <p:spPr>
          <a:xfrm>
            <a:off x="8759610" y="3352722"/>
            <a:ext cx="2234084" cy="192617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hueOff val="2710599"/>
              <a:satOff val="100000"/>
              <a:lumOff val="-14706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Прямоугольник 2"/>
          <p:cNvSpPr/>
          <p:nvPr/>
        </p:nvSpPr>
        <p:spPr>
          <a:xfrm>
            <a:off x="8621837" y="1650408"/>
            <a:ext cx="252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станции «Арск»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84686" y="2666299"/>
            <a:ext cx="2520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до международного аэропорта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«Казань» -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16941" y="3762046"/>
            <a:ext cx="252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а/д Казань – </a:t>
            </a:r>
            <a:r>
              <a:rPr 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Малмыж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09309" y="2407906"/>
            <a:ext cx="25203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Парк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зоны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Норминского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1197" y="3644770"/>
            <a:ext cx="2520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Расстояние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ж/д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станции «Шемордан»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99069" y="4761940"/>
            <a:ext cx="252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твенная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к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с. Норма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16839" y="4666925"/>
            <a:ext cx="2520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Имеются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Высоко-</a:t>
            </a: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Квалифици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algn="ctr">
              <a:defRPr/>
            </a:pPr>
            <a:r>
              <a:rPr lang="ru-RU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рованные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кадры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649094" y="3715085"/>
            <a:ext cx="2520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Зеленая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зона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сбыт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reveal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80" name="Picture 8" descr="C:\Users\BRS1\Desktop\Промпарк Норма\фото\DJI_00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2"/>
          <a:stretch/>
        </p:blipFill>
        <p:spPr bwMode="auto">
          <a:xfrm>
            <a:off x="342289" y="1725275"/>
            <a:ext cx="5646297" cy="42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BRS1\Desktop\Промпарк Норма\фото\DJI_006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/>
          <a:stretch/>
        </p:blipFill>
        <p:spPr bwMode="auto">
          <a:xfrm>
            <a:off x="6210299" y="1725275"/>
            <a:ext cx="5600700" cy="42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944427" y="665791"/>
            <a:ext cx="101696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РАСПОЛОЖЕНИЯ </a:t>
            </a:r>
          </a:p>
          <a:p>
            <a:pPr eaLnBrk="1" hangingPunct="1"/>
            <a:r>
              <a:rPr lang="ru-RU" alt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ПРОМЫШЛЕННОГО ПАРКА «НОРМА»</a:t>
            </a:r>
            <a:endParaRPr lang="ru-RU" alt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3899" y="3580461"/>
            <a:ext cx="11468101" cy="553905"/>
          </a:xfrm>
          <a:prstGeom prst="rect">
            <a:avLst/>
          </a:prstGeom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Игътибарыгыз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өчен</a:t>
            </a: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рәхмәт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600" b="1" dirty="0">
              <a:solidFill>
                <a:srgbClr val="0033C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028022" y="3230790"/>
            <a:ext cx="9363075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3900" y="2237342"/>
            <a:ext cx="11468100" cy="553905"/>
          </a:xfrm>
          <a:prstGeom prst="rect">
            <a:avLst/>
          </a:prstGeom>
          <a:ln>
            <a:noFill/>
          </a:ln>
        </p:spPr>
        <p:txBody>
          <a:bodyPr wrap="square" lIns="121828" tIns="60914" rIns="121828" bIns="60914">
            <a:spAutoFit/>
          </a:bodyPr>
          <a:lstStyle/>
          <a:p>
            <a:pPr algn="ctr" defTabSz="914058">
              <a:defRPr/>
            </a:pPr>
            <a:r>
              <a:rPr lang="ru-RU" sz="2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</a:t>
            </a:r>
            <a:r>
              <a:rPr lang="ru-RU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  <a:endParaRPr lang="ru-RU" sz="3600" b="1" dirty="0">
              <a:solidFill>
                <a:srgbClr val="0033C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90" y="257454"/>
            <a:ext cx="504461" cy="62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20522</TotalTime>
  <Words>235</Words>
  <Application>Microsoft Office PowerPoint</Application>
  <PresentationFormat>Произвольный</PresentationFormat>
  <Paragraphs>79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Совет</dc:creator>
  <cp:lastModifiedBy>BRS1</cp:lastModifiedBy>
  <cp:revision>93</cp:revision>
  <cp:lastPrinted>2023-06-29T12:16:08Z</cp:lastPrinted>
  <dcterms:created xsi:type="dcterms:W3CDTF">2022-07-22T11:06:18Z</dcterms:created>
  <dcterms:modified xsi:type="dcterms:W3CDTF">2023-06-30T04:18:30Z</dcterms:modified>
</cp:coreProperties>
</file>